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74" r:id="rId5"/>
    <p:sldId id="262" r:id="rId6"/>
    <p:sldId id="261" r:id="rId7"/>
    <p:sldId id="27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p:restoredTop sz="96281"/>
  </p:normalViewPr>
  <p:slideViewPr>
    <p:cSldViewPr snapToGrid="0">
      <p:cViewPr varScale="1">
        <p:scale>
          <a:sx n="109" d="100"/>
          <a:sy n="109" d="100"/>
        </p:scale>
        <p:origin x="1144"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8B43-3971-09A0-8DDC-FEF6E9050E9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50BD522-79DB-E930-0EEC-2D766FEFFB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E8C4309-481E-15CF-F954-4E98D2A265DE}"/>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5" name="Footer Placeholder 4">
            <a:extLst>
              <a:ext uri="{FF2B5EF4-FFF2-40B4-BE49-F238E27FC236}">
                <a16:creationId xmlns:a16="http://schemas.microsoft.com/office/drawing/2014/main" id="{96FCE7DD-A5A0-D91F-51F6-69E6A8586E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ECC95-5695-E54D-1008-33F7468A14B5}"/>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145998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6E3D-C8CA-8D32-CB81-CE54C04E9FB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CEADD202-611B-A750-C7F5-E7E52C33262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F1A7AC2-FCA1-36EC-8E0C-4B5F0DAC39EF}"/>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5" name="Footer Placeholder 4">
            <a:extLst>
              <a:ext uri="{FF2B5EF4-FFF2-40B4-BE49-F238E27FC236}">
                <a16:creationId xmlns:a16="http://schemas.microsoft.com/office/drawing/2014/main" id="{B693296C-C1E1-7D7D-D980-96DB556A8F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3865E8-51B3-F3E8-6226-FB2F8093149A}"/>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2329922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48ADFD-31F6-39CD-A0B0-92579FF3EEA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4586DB92-0A6F-DB1F-2A66-FEBD2295A7D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F66394C-50F7-CD72-C7C2-562802983097}"/>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5" name="Footer Placeholder 4">
            <a:extLst>
              <a:ext uri="{FF2B5EF4-FFF2-40B4-BE49-F238E27FC236}">
                <a16:creationId xmlns:a16="http://schemas.microsoft.com/office/drawing/2014/main" id="{0B760CE5-4870-F152-A124-D446D84809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789379-C29A-9AA5-9253-0244B7D4AB9B}"/>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2011118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0D1E-6D1C-2683-A2C9-B5798E0CA13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4DA01A6-13BE-DE7A-345E-0C11C52B131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C459365-3B3B-96DF-60FC-5345290A785E}"/>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5" name="Footer Placeholder 4">
            <a:extLst>
              <a:ext uri="{FF2B5EF4-FFF2-40B4-BE49-F238E27FC236}">
                <a16:creationId xmlns:a16="http://schemas.microsoft.com/office/drawing/2014/main" id="{64AD968F-70C1-C761-C817-202241EB61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E1777C-D471-E87F-420F-6190B2B9EB09}"/>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406953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D07CA-8D43-1DB8-CF97-052B19E9AE0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3F47638-ADF1-493A-84FB-6F4D298693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F681B35-AF15-4DBB-5D76-2B1FA5B2FFCC}"/>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5" name="Footer Placeholder 4">
            <a:extLst>
              <a:ext uri="{FF2B5EF4-FFF2-40B4-BE49-F238E27FC236}">
                <a16:creationId xmlns:a16="http://schemas.microsoft.com/office/drawing/2014/main" id="{7EE3F7B3-A7BA-E8F0-9E11-B6AFDF4A2E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0BE45F-60EB-88BD-78D8-74E492BB495C}"/>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366867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FB336-8A11-D087-B598-3833747E0E9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883C583-3CB9-AFD1-9471-9C60D1D7354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761CB2FD-A863-E5F5-6B51-685878EFF09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6DE8000-5F4C-64CC-D016-124D67A5CA93}"/>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6" name="Footer Placeholder 5">
            <a:extLst>
              <a:ext uri="{FF2B5EF4-FFF2-40B4-BE49-F238E27FC236}">
                <a16:creationId xmlns:a16="http://schemas.microsoft.com/office/drawing/2014/main" id="{CF90D004-1F4F-11F0-F7DD-427D8ED5A3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352E30-CDD2-603B-EE50-8886BA1DCFCF}"/>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2211343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C8F2-2958-8825-F350-CFB30E487860}"/>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8DAD4AF-BD88-9BF5-FD4E-DBFEA534AA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6985176-CA05-2645-F016-91CD232FDF4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7B4C024-E0BD-C653-CC5C-B2D00EB56F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302665B-0BB2-D50F-6717-1B9DF947B37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4812359-73A4-6A93-1E3C-5ECBA7F8A7F4}"/>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8" name="Footer Placeholder 7">
            <a:extLst>
              <a:ext uri="{FF2B5EF4-FFF2-40B4-BE49-F238E27FC236}">
                <a16:creationId xmlns:a16="http://schemas.microsoft.com/office/drawing/2014/main" id="{4B84C7B6-E857-6A73-F37B-EA7D5915E30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1E17A44-B904-927E-66AC-34D046E1F7E2}"/>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48186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8327D-9E7E-B34A-EF18-A12DC6DCD7D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D61A054-63F7-9816-9C75-2F209C59A4EA}"/>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4" name="Footer Placeholder 3">
            <a:extLst>
              <a:ext uri="{FF2B5EF4-FFF2-40B4-BE49-F238E27FC236}">
                <a16:creationId xmlns:a16="http://schemas.microsoft.com/office/drawing/2014/main" id="{5026BD31-A216-BBC2-DAB7-2449BA24C9F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E10918F-576E-BEA0-BEBA-F94D70C7D55D}"/>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3514814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C9409C-0745-D586-84DA-5B128A15337A}"/>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3" name="Footer Placeholder 2">
            <a:extLst>
              <a:ext uri="{FF2B5EF4-FFF2-40B4-BE49-F238E27FC236}">
                <a16:creationId xmlns:a16="http://schemas.microsoft.com/office/drawing/2014/main" id="{3AD3F283-8282-9980-3207-B527D8E826E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0190EE3-4740-9F0E-EA26-FF0251FF39B7}"/>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85773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F88FF-BCEE-BC4E-5F32-10D2D24260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662E6864-FB3A-AB2E-1D63-CD7F189AB2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F085027-A04D-1FF6-0454-BD8458CDCC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4A81DE-997D-7B24-C90F-2259C3849757}"/>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6" name="Footer Placeholder 5">
            <a:extLst>
              <a:ext uri="{FF2B5EF4-FFF2-40B4-BE49-F238E27FC236}">
                <a16:creationId xmlns:a16="http://schemas.microsoft.com/office/drawing/2014/main" id="{BEE183AD-F93A-2F09-AF95-8E66D7F4EC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70EF65B-1E9A-AE98-0C07-36025E92FE07}"/>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2817697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50F5-69F4-041E-82F5-01F65625E0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D84B24C-F4E2-680E-1A49-CF1E67520C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A368301-D474-2FF5-A8B7-704079F318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F3CB492-4BD2-553A-228C-65750D1A70B3}"/>
              </a:ext>
            </a:extLst>
          </p:cNvPr>
          <p:cNvSpPr>
            <a:spLocks noGrp="1"/>
          </p:cNvSpPr>
          <p:nvPr>
            <p:ph type="dt" sz="half" idx="10"/>
          </p:nvPr>
        </p:nvSpPr>
        <p:spPr/>
        <p:txBody>
          <a:bodyPr/>
          <a:lstStyle/>
          <a:p>
            <a:fld id="{490CFE6F-B2C3-0445-8884-2E6B9E367AF7}" type="datetimeFigureOut">
              <a:rPr lang="en-GB" smtClean="0"/>
              <a:t>20/07/2022</a:t>
            </a:fld>
            <a:endParaRPr lang="en-GB"/>
          </a:p>
        </p:txBody>
      </p:sp>
      <p:sp>
        <p:nvSpPr>
          <p:cNvPr id="6" name="Footer Placeholder 5">
            <a:extLst>
              <a:ext uri="{FF2B5EF4-FFF2-40B4-BE49-F238E27FC236}">
                <a16:creationId xmlns:a16="http://schemas.microsoft.com/office/drawing/2014/main" id="{523E3671-D06F-0CC4-965B-ABE558A9DAD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EBA4797-2E30-CF23-0ED2-4758BBFB10EF}"/>
              </a:ext>
            </a:extLst>
          </p:cNvPr>
          <p:cNvSpPr>
            <a:spLocks noGrp="1"/>
          </p:cNvSpPr>
          <p:nvPr>
            <p:ph type="sldNum" sz="quarter" idx="12"/>
          </p:nvPr>
        </p:nvSpPr>
        <p:spPr/>
        <p:txBody>
          <a:bodyPr/>
          <a:lstStyle/>
          <a:p>
            <a:fld id="{B75D6BE2-5CA5-F445-99B1-57EBCA3AC3F8}" type="slidenum">
              <a:rPr lang="en-GB" smtClean="0"/>
              <a:t>‹#›</a:t>
            </a:fld>
            <a:endParaRPr lang="en-GB"/>
          </a:p>
        </p:txBody>
      </p:sp>
    </p:spTree>
    <p:extLst>
      <p:ext uri="{BB962C8B-B14F-4D97-AF65-F5344CB8AC3E}">
        <p14:creationId xmlns:p14="http://schemas.microsoft.com/office/powerpoint/2010/main" val="179933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DFB974-3182-4EB3-E3C7-F0A1DFC30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4E28374-BE3C-32B0-9C36-C34915DA22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E65E3DA-0F62-CC26-4CA9-534A11D79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0CFE6F-B2C3-0445-8884-2E6B9E367AF7}" type="datetimeFigureOut">
              <a:rPr lang="en-GB" smtClean="0"/>
              <a:t>20/07/2022</a:t>
            </a:fld>
            <a:endParaRPr lang="en-GB"/>
          </a:p>
        </p:txBody>
      </p:sp>
      <p:sp>
        <p:nvSpPr>
          <p:cNvPr id="5" name="Footer Placeholder 4">
            <a:extLst>
              <a:ext uri="{FF2B5EF4-FFF2-40B4-BE49-F238E27FC236}">
                <a16:creationId xmlns:a16="http://schemas.microsoft.com/office/drawing/2014/main" id="{44C2F77B-F955-ED1A-EBD0-9AFBC50DBF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4F95F67-D5FF-A179-5E4D-9E7062529D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D6BE2-5CA5-F445-99B1-57EBCA3AC3F8}" type="slidenum">
              <a:rPr lang="en-GB" smtClean="0"/>
              <a:t>‹#›</a:t>
            </a:fld>
            <a:endParaRPr lang="en-GB"/>
          </a:p>
        </p:txBody>
      </p:sp>
    </p:spTree>
    <p:extLst>
      <p:ext uri="{BB962C8B-B14F-4D97-AF65-F5344CB8AC3E}">
        <p14:creationId xmlns:p14="http://schemas.microsoft.com/office/powerpoint/2010/main" val="2250914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AFD8F3C0-AD0F-1414-A0B4-5137F3BADB52}"/>
              </a:ext>
            </a:extLst>
          </p:cNvPr>
          <p:cNvPicPr>
            <a:picLocks noChangeAspect="1"/>
          </p:cNvPicPr>
          <p:nvPr/>
        </p:nvPicPr>
        <p:blipFill>
          <a:blip r:embed="rId2"/>
          <a:stretch>
            <a:fillRect/>
          </a:stretch>
        </p:blipFill>
        <p:spPr>
          <a:xfrm>
            <a:off x="-100589" y="0"/>
            <a:ext cx="4332734" cy="6858000"/>
          </a:xfrm>
          <a:prstGeom prst="rect">
            <a:avLst/>
          </a:prstGeom>
        </p:spPr>
      </p:pic>
      <p:pic>
        <p:nvPicPr>
          <p:cNvPr id="5" name="Picture 4" descr="Diagram, schematic&#10;&#10;Description automatically generated">
            <a:extLst>
              <a:ext uri="{FF2B5EF4-FFF2-40B4-BE49-F238E27FC236}">
                <a16:creationId xmlns:a16="http://schemas.microsoft.com/office/drawing/2014/main" id="{E0F3B49C-4BC9-CA68-3CFE-0AAFA2A37962}"/>
              </a:ext>
            </a:extLst>
          </p:cNvPr>
          <p:cNvPicPr>
            <a:picLocks noChangeAspect="1"/>
          </p:cNvPicPr>
          <p:nvPr/>
        </p:nvPicPr>
        <p:blipFill>
          <a:blip r:embed="rId3"/>
          <a:stretch>
            <a:fillRect/>
          </a:stretch>
        </p:blipFill>
        <p:spPr>
          <a:xfrm>
            <a:off x="4232145" y="85581"/>
            <a:ext cx="3978729" cy="5742883"/>
          </a:xfrm>
          <a:prstGeom prst="rect">
            <a:avLst/>
          </a:prstGeom>
        </p:spPr>
      </p:pic>
      <p:pic>
        <p:nvPicPr>
          <p:cNvPr id="6" name="Picture 5" descr="A picture containing text, whiteboard&#10;&#10;Description automatically generated">
            <a:extLst>
              <a:ext uri="{FF2B5EF4-FFF2-40B4-BE49-F238E27FC236}">
                <a16:creationId xmlns:a16="http://schemas.microsoft.com/office/drawing/2014/main" id="{E7C7F0CE-A3CE-6EAE-8B24-254F9E1831AC}"/>
              </a:ext>
            </a:extLst>
          </p:cNvPr>
          <p:cNvPicPr>
            <a:picLocks noChangeAspect="1"/>
          </p:cNvPicPr>
          <p:nvPr/>
        </p:nvPicPr>
        <p:blipFill rotWithShape="1">
          <a:blip r:embed="rId4"/>
          <a:srcRect r="6551"/>
          <a:stretch/>
        </p:blipFill>
        <p:spPr>
          <a:xfrm>
            <a:off x="8293034" y="0"/>
            <a:ext cx="3816805" cy="5875115"/>
          </a:xfrm>
          <a:prstGeom prst="rect">
            <a:avLst/>
          </a:prstGeom>
        </p:spPr>
      </p:pic>
      <p:sp>
        <p:nvSpPr>
          <p:cNvPr id="2" name="Rounded Rectangle 1">
            <a:extLst>
              <a:ext uri="{FF2B5EF4-FFF2-40B4-BE49-F238E27FC236}">
                <a16:creationId xmlns:a16="http://schemas.microsoft.com/office/drawing/2014/main" id="{41A6AD8A-8BDB-E80A-13B9-199E86E3A36F}"/>
              </a:ext>
            </a:extLst>
          </p:cNvPr>
          <p:cNvSpPr/>
          <p:nvPr/>
        </p:nvSpPr>
        <p:spPr>
          <a:xfrm>
            <a:off x="3716216" y="5571981"/>
            <a:ext cx="8475784" cy="1254369"/>
          </a:xfrm>
          <a:prstGeom prst="roundRect">
            <a:avLst>
              <a:gd name="adj" fmla="val 11334"/>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dirty="0">
                <a:solidFill>
                  <a:schemeClr val="tx1"/>
                </a:solidFill>
              </a:rPr>
              <a:t>Only 1 student in our class did not place fun within the top 4 of their opinion continuum, which was then above caring for the environment. When discussing this, many did think that it is important to care for the environment but would not want to then compromise on their own lifestyle.</a:t>
            </a:r>
          </a:p>
          <a:p>
            <a:endParaRPr lang="en-GB" sz="1400" dirty="0">
              <a:solidFill>
                <a:schemeClr val="tx1"/>
              </a:solidFill>
            </a:endParaRPr>
          </a:p>
          <a:p>
            <a:r>
              <a:rPr lang="en-GB" sz="1400" dirty="0">
                <a:solidFill>
                  <a:schemeClr val="tx1"/>
                </a:solidFill>
              </a:rPr>
              <a:t>Factors relating to religion were usually at one end of the spectrum or the other based upon individual belief. </a:t>
            </a:r>
          </a:p>
          <a:p>
            <a:endParaRPr lang="en-GB" sz="1400" dirty="0">
              <a:solidFill>
                <a:schemeClr val="tx1"/>
              </a:solidFill>
            </a:endParaRPr>
          </a:p>
          <a:p>
            <a:endParaRPr lang="en-GB" sz="1400" dirty="0">
              <a:solidFill>
                <a:schemeClr val="tx1"/>
              </a:solidFill>
            </a:endParaRPr>
          </a:p>
        </p:txBody>
      </p:sp>
    </p:spTree>
    <p:extLst>
      <p:ext uri="{BB962C8B-B14F-4D97-AF65-F5344CB8AC3E}">
        <p14:creationId xmlns:p14="http://schemas.microsoft.com/office/powerpoint/2010/main" val="78892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40A77F-A2B8-8779-00EC-544EF681172F}"/>
              </a:ext>
            </a:extLst>
          </p:cNvPr>
          <p:cNvPicPr>
            <a:picLocks noGrp="1" noChangeAspect="1"/>
          </p:cNvPicPr>
          <p:nvPr>
            <p:ph idx="1"/>
          </p:nvPr>
        </p:nvPicPr>
        <p:blipFill>
          <a:blip r:embed="rId2"/>
          <a:stretch>
            <a:fillRect/>
          </a:stretch>
        </p:blipFill>
        <p:spPr>
          <a:xfrm>
            <a:off x="461260" y="0"/>
            <a:ext cx="4020206" cy="6858000"/>
          </a:xfrm>
        </p:spPr>
      </p:pic>
      <p:pic>
        <p:nvPicPr>
          <p:cNvPr id="7" name="Picture 6">
            <a:extLst>
              <a:ext uri="{FF2B5EF4-FFF2-40B4-BE49-F238E27FC236}">
                <a16:creationId xmlns:a16="http://schemas.microsoft.com/office/drawing/2014/main" id="{3D5499F2-2D2D-0231-DF77-763E16F2FA68}"/>
              </a:ext>
            </a:extLst>
          </p:cNvPr>
          <p:cNvPicPr>
            <a:picLocks noChangeAspect="1"/>
          </p:cNvPicPr>
          <p:nvPr/>
        </p:nvPicPr>
        <p:blipFill>
          <a:blip r:embed="rId3"/>
          <a:stretch>
            <a:fillRect/>
          </a:stretch>
        </p:blipFill>
        <p:spPr>
          <a:xfrm>
            <a:off x="4651587" y="0"/>
            <a:ext cx="4361724" cy="6858000"/>
          </a:xfrm>
          <a:prstGeom prst="rect">
            <a:avLst/>
          </a:prstGeom>
        </p:spPr>
      </p:pic>
      <p:sp>
        <p:nvSpPr>
          <p:cNvPr id="2" name="Rounded Rectangle 1">
            <a:extLst>
              <a:ext uri="{FF2B5EF4-FFF2-40B4-BE49-F238E27FC236}">
                <a16:creationId xmlns:a16="http://schemas.microsoft.com/office/drawing/2014/main" id="{B93BC4BF-14D6-873F-8B67-74CAB18C7B7B}"/>
              </a:ext>
            </a:extLst>
          </p:cNvPr>
          <p:cNvSpPr/>
          <p:nvPr/>
        </p:nvSpPr>
        <p:spPr>
          <a:xfrm>
            <a:off x="9183432" y="586130"/>
            <a:ext cx="2547308" cy="5685739"/>
          </a:xfrm>
          <a:prstGeom prst="roundRect">
            <a:avLst>
              <a:gd name="adj" fmla="val 11334"/>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dirty="0">
                <a:solidFill>
                  <a:schemeClr val="tx1"/>
                </a:solidFill>
              </a:rPr>
              <a:t>The aim of this task was to show students that they are all aware of the causes and effects of climate change (page 8).</a:t>
            </a:r>
          </a:p>
          <a:p>
            <a:endParaRPr lang="en-GB" sz="1400" dirty="0">
              <a:solidFill>
                <a:schemeClr val="tx1"/>
              </a:solidFill>
            </a:endParaRPr>
          </a:p>
          <a:p>
            <a:r>
              <a:rPr lang="en-GB" sz="1400" dirty="0">
                <a:solidFill>
                  <a:schemeClr val="tx1"/>
                </a:solidFill>
              </a:rPr>
              <a:t>On page 9, students were asked to create a make a poster displaying ways that we can help stop climate change. The criteria was to include practical advice and why it is our responsibility to care for the environment. </a:t>
            </a:r>
          </a:p>
          <a:p>
            <a:endParaRPr lang="en-GB" sz="1400" dirty="0">
              <a:solidFill>
                <a:schemeClr val="tx1"/>
              </a:solidFill>
            </a:endParaRPr>
          </a:p>
          <a:p>
            <a:r>
              <a:rPr lang="en-GB" sz="1400" dirty="0">
                <a:solidFill>
                  <a:schemeClr val="tx1"/>
                </a:solidFill>
              </a:rPr>
              <a:t>Pages 8 and 9 were completed prior to turning over to page 10. this was a lightbulb moment for many students as it provided a chance to reflect on why they are not following their own advice.</a:t>
            </a: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p:txBody>
      </p:sp>
    </p:spTree>
    <p:extLst>
      <p:ext uri="{BB962C8B-B14F-4D97-AF65-F5344CB8AC3E}">
        <p14:creationId xmlns:p14="http://schemas.microsoft.com/office/powerpoint/2010/main" val="232629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80F83C-CBC0-61C4-505F-53872BDE9C92}"/>
              </a:ext>
            </a:extLst>
          </p:cNvPr>
          <p:cNvPicPr>
            <a:picLocks noChangeAspect="1"/>
          </p:cNvPicPr>
          <p:nvPr/>
        </p:nvPicPr>
        <p:blipFill>
          <a:blip r:embed="rId2"/>
          <a:stretch>
            <a:fillRect/>
          </a:stretch>
        </p:blipFill>
        <p:spPr>
          <a:xfrm>
            <a:off x="0" y="0"/>
            <a:ext cx="4782170" cy="6858000"/>
          </a:xfrm>
          <a:prstGeom prst="rect">
            <a:avLst/>
          </a:prstGeom>
        </p:spPr>
      </p:pic>
      <p:pic>
        <p:nvPicPr>
          <p:cNvPr id="5" name="Picture 4">
            <a:extLst>
              <a:ext uri="{FF2B5EF4-FFF2-40B4-BE49-F238E27FC236}">
                <a16:creationId xmlns:a16="http://schemas.microsoft.com/office/drawing/2014/main" id="{30FB7606-645D-00FD-E9C9-ECCE619D508D}"/>
              </a:ext>
            </a:extLst>
          </p:cNvPr>
          <p:cNvPicPr>
            <a:picLocks noChangeAspect="1"/>
          </p:cNvPicPr>
          <p:nvPr/>
        </p:nvPicPr>
        <p:blipFill>
          <a:blip r:embed="rId3"/>
          <a:stretch>
            <a:fillRect/>
          </a:stretch>
        </p:blipFill>
        <p:spPr>
          <a:xfrm>
            <a:off x="4650755" y="0"/>
            <a:ext cx="4533102" cy="6858000"/>
          </a:xfrm>
          <a:prstGeom prst="rect">
            <a:avLst/>
          </a:prstGeom>
        </p:spPr>
      </p:pic>
      <p:sp>
        <p:nvSpPr>
          <p:cNvPr id="7" name="Rounded Rectangle 6">
            <a:extLst>
              <a:ext uri="{FF2B5EF4-FFF2-40B4-BE49-F238E27FC236}">
                <a16:creationId xmlns:a16="http://schemas.microsoft.com/office/drawing/2014/main" id="{C4A2428E-ED2A-9EDB-5AEC-7D765F078E36}"/>
              </a:ext>
            </a:extLst>
          </p:cNvPr>
          <p:cNvSpPr/>
          <p:nvPr/>
        </p:nvSpPr>
        <p:spPr>
          <a:xfrm>
            <a:off x="9347979" y="412173"/>
            <a:ext cx="2737266" cy="6033654"/>
          </a:xfrm>
          <a:prstGeom prst="roundRect">
            <a:avLst>
              <a:gd name="adj" fmla="val 11334"/>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dirty="0">
                <a:solidFill>
                  <a:schemeClr val="tx1"/>
                </a:solidFill>
              </a:rPr>
              <a:t>The first question on page 11 takes the self-reflection one step further. It centres around morality and whether you can be ‘good’ if you do not care for the environment. </a:t>
            </a:r>
          </a:p>
          <a:p>
            <a:endParaRPr lang="en-GB" sz="1400" dirty="0">
              <a:solidFill>
                <a:schemeClr val="tx1"/>
              </a:solidFill>
            </a:endParaRPr>
          </a:p>
          <a:p>
            <a:r>
              <a:rPr lang="en-GB" sz="1400" dirty="0">
                <a:solidFill>
                  <a:schemeClr val="tx1"/>
                </a:solidFill>
              </a:rPr>
              <a:t>When completing pages 8 and 9, students were quick to criticise fossil fuels, etc. so this question allowed them to look inwards.</a:t>
            </a:r>
          </a:p>
          <a:p>
            <a:endParaRPr lang="en-GB" sz="1400" dirty="0">
              <a:solidFill>
                <a:schemeClr val="tx1"/>
              </a:solidFill>
            </a:endParaRPr>
          </a:p>
          <a:p>
            <a:r>
              <a:rPr lang="en-GB" sz="1400" dirty="0">
                <a:solidFill>
                  <a:schemeClr val="tx1"/>
                </a:solidFill>
              </a:rPr>
              <a:t>The scenario-based tasks provided another chance for reflection and allowed students to enter the narrative, as these were relatable situations. The majority of responses were favouring own wants/ needs.  </a:t>
            </a:r>
          </a:p>
          <a:p>
            <a:endParaRPr lang="en-GB" sz="1400" dirty="0">
              <a:solidFill>
                <a:schemeClr val="tx1"/>
              </a:solidFill>
            </a:endParaRPr>
          </a:p>
          <a:p>
            <a:r>
              <a:rPr lang="en-GB" sz="1400" dirty="0">
                <a:solidFill>
                  <a:schemeClr val="tx1"/>
                </a:solidFill>
              </a:rPr>
              <a:t>The aim of this topic is not to guilt trip the children, but to allow them to see themselves within the climate emergency narrative, and how everyone needs to work together to overcome it.</a:t>
            </a:r>
          </a:p>
          <a:p>
            <a:endParaRPr lang="en-GB" sz="1400" dirty="0">
              <a:solidFill>
                <a:schemeClr val="tx1"/>
              </a:solidFill>
            </a:endParaRPr>
          </a:p>
          <a:p>
            <a:endParaRPr lang="en-GB" sz="1400" dirty="0">
              <a:solidFill>
                <a:schemeClr val="tx1"/>
              </a:solidFill>
            </a:endParaRPr>
          </a:p>
          <a:p>
            <a:endParaRPr lang="en-GB" sz="1400" dirty="0">
              <a:solidFill>
                <a:schemeClr val="tx1"/>
              </a:solidFill>
            </a:endParaRPr>
          </a:p>
        </p:txBody>
      </p:sp>
    </p:spTree>
    <p:extLst>
      <p:ext uri="{BB962C8B-B14F-4D97-AF65-F5344CB8AC3E}">
        <p14:creationId xmlns:p14="http://schemas.microsoft.com/office/powerpoint/2010/main" val="2574274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document, receipt&#10;&#10;Description automatically generated">
            <a:extLst>
              <a:ext uri="{FF2B5EF4-FFF2-40B4-BE49-F238E27FC236}">
                <a16:creationId xmlns:a16="http://schemas.microsoft.com/office/drawing/2014/main" id="{3D3F7BEA-8FAD-73A6-3DC5-7AE341BCACE1}"/>
              </a:ext>
            </a:extLst>
          </p:cNvPr>
          <p:cNvPicPr>
            <a:picLocks noChangeAspect="1"/>
          </p:cNvPicPr>
          <p:nvPr/>
        </p:nvPicPr>
        <p:blipFill rotWithShape="1">
          <a:blip r:embed="rId2"/>
          <a:srcRect b="54703"/>
          <a:stretch/>
        </p:blipFill>
        <p:spPr>
          <a:xfrm>
            <a:off x="7532" y="0"/>
            <a:ext cx="4660409" cy="3106455"/>
          </a:xfrm>
          <a:prstGeom prst="rect">
            <a:avLst/>
          </a:prstGeom>
        </p:spPr>
      </p:pic>
      <p:sp>
        <p:nvSpPr>
          <p:cNvPr id="2" name="Rounded Rectangle 1">
            <a:extLst>
              <a:ext uri="{FF2B5EF4-FFF2-40B4-BE49-F238E27FC236}">
                <a16:creationId xmlns:a16="http://schemas.microsoft.com/office/drawing/2014/main" id="{C39835F6-4484-E861-66BD-E46D3222E769}"/>
              </a:ext>
            </a:extLst>
          </p:cNvPr>
          <p:cNvSpPr/>
          <p:nvPr/>
        </p:nvSpPr>
        <p:spPr>
          <a:xfrm>
            <a:off x="9211367" y="1280970"/>
            <a:ext cx="2703076" cy="3914879"/>
          </a:xfrm>
          <a:prstGeom prst="roundRect">
            <a:avLst>
              <a:gd name="adj" fmla="val 11334"/>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dirty="0">
                <a:solidFill>
                  <a:schemeClr val="tx1"/>
                </a:solidFill>
              </a:rPr>
              <a:t>Page 13 allows students to complete a silent piece of extended writing. They can then gather their thoughts from their self-reflection as part of their response. </a:t>
            </a:r>
          </a:p>
          <a:p>
            <a:endParaRPr lang="en-GB" sz="1400" dirty="0">
              <a:solidFill>
                <a:schemeClr val="tx1"/>
              </a:solidFill>
            </a:endParaRPr>
          </a:p>
          <a:p>
            <a:r>
              <a:rPr lang="en-GB" sz="1400" dirty="0">
                <a:solidFill>
                  <a:schemeClr val="tx1"/>
                </a:solidFill>
              </a:rPr>
              <a:t>Students were all able to create a poster (page 10) telling others what they need to do to stop climate change but did not find it as easy to then reflect on their own behaviour if they were not following their own advice.</a:t>
            </a:r>
          </a:p>
          <a:p>
            <a:endParaRPr lang="en-GB" sz="1400" dirty="0">
              <a:solidFill>
                <a:schemeClr val="tx1"/>
              </a:solidFill>
            </a:endParaRPr>
          </a:p>
        </p:txBody>
      </p:sp>
      <p:pic>
        <p:nvPicPr>
          <p:cNvPr id="5" name="Picture 4" descr="A sheet of music&#10;&#10;Description automatically generated with medium confidence">
            <a:extLst>
              <a:ext uri="{FF2B5EF4-FFF2-40B4-BE49-F238E27FC236}">
                <a16:creationId xmlns:a16="http://schemas.microsoft.com/office/drawing/2014/main" id="{6A4549D2-4292-A06F-2FFF-CFF4F0161EBD}"/>
              </a:ext>
            </a:extLst>
          </p:cNvPr>
          <p:cNvPicPr>
            <a:picLocks noChangeAspect="1"/>
          </p:cNvPicPr>
          <p:nvPr/>
        </p:nvPicPr>
        <p:blipFill>
          <a:blip r:embed="rId3"/>
          <a:stretch>
            <a:fillRect/>
          </a:stretch>
        </p:blipFill>
        <p:spPr>
          <a:xfrm>
            <a:off x="4439127" y="166163"/>
            <a:ext cx="4681532" cy="6691837"/>
          </a:xfrm>
          <a:prstGeom prst="rect">
            <a:avLst/>
          </a:prstGeom>
        </p:spPr>
      </p:pic>
      <p:pic>
        <p:nvPicPr>
          <p:cNvPr id="3" name="Picture 2" descr="A picture containing text, document, screenshot&#10;&#10;Description automatically generated">
            <a:extLst>
              <a:ext uri="{FF2B5EF4-FFF2-40B4-BE49-F238E27FC236}">
                <a16:creationId xmlns:a16="http://schemas.microsoft.com/office/drawing/2014/main" id="{D22C286C-AE62-9F65-9B36-D161C49E6CB0}"/>
              </a:ext>
            </a:extLst>
          </p:cNvPr>
          <p:cNvPicPr>
            <a:picLocks noChangeAspect="1"/>
          </p:cNvPicPr>
          <p:nvPr/>
        </p:nvPicPr>
        <p:blipFill rotWithShape="1">
          <a:blip r:embed="rId4"/>
          <a:srcRect l="5731" t="5304" r="10267" b="58460"/>
          <a:stretch/>
        </p:blipFill>
        <p:spPr>
          <a:xfrm>
            <a:off x="7532" y="3699862"/>
            <a:ext cx="4772240" cy="2991975"/>
          </a:xfrm>
          <a:prstGeom prst="rect">
            <a:avLst/>
          </a:prstGeom>
        </p:spPr>
      </p:pic>
    </p:spTree>
    <p:extLst>
      <p:ext uri="{BB962C8B-B14F-4D97-AF65-F5344CB8AC3E}">
        <p14:creationId xmlns:p14="http://schemas.microsoft.com/office/powerpoint/2010/main" val="662703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text&#10;&#10;Description automatically generated">
            <a:extLst>
              <a:ext uri="{FF2B5EF4-FFF2-40B4-BE49-F238E27FC236}">
                <a16:creationId xmlns:a16="http://schemas.microsoft.com/office/drawing/2014/main" id="{09C86046-0714-F554-CD18-EE3D42AB6497}"/>
              </a:ext>
            </a:extLst>
          </p:cNvPr>
          <p:cNvPicPr>
            <a:picLocks noChangeAspect="1"/>
          </p:cNvPicPr>
          <p:nvPr/>
        </p:nvPicPr>
        <p:blipFill>
          <a:blip r:embed="rId2"/>
          <a:stretch>
            <a:fillRect/>
          </a:stretch>
        </p:blipFill>
        <p:spPr>
          <a:xfrm>
            <a:off x="4839802" y="0"/>
            <a:ext cx="4771182" cy="6858000"/>
          </a:xfrm>
          <a:prstGeom prst="rect">
            <a:avLst/>
          </a:prstGeom>
        </p:spPr>
      </p:pic>
      <p:sp>
        <p:nvSpPr>
          <p:cNvPr id="6" name="Rounded Rectangle 5">
            <a:extLst>
              <a:ext uri="{FF2B5EF4-FFF2-40B4-BE49-F238E27FC236}">
                <a16:creationId xmlns:a16="http://schemas.microsoft.com/office/drawing/2014/main" id="{A58DDB6A-8C65-B0B5-82BC-B22908215777}"/>
              </a:ext>
            </a:extLst>
          </p:cNvPr>
          <p:cNvSpPr/>
          <p:nvPr/>
        </p:nvSpPr>
        <p:spPr>
          <a:xfrm>
            <a:off x="9656231" y="1053902"/>
            <a:ext cx="2201880" cy="2695138"/>
          </a:xfrm>
          <a:prstGeom prst="roundRect">
            <a:avLst>
              <a:gd name="adj" fmla="val 11334"/>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dirty="0">
                <a:solidFill>
                  <a:schemeClr val="tx1"/>
                </a:solidFill>
              </a:rPr>
              <a:t>When learning specialist vocabulary, we always like break the words down to help students remember the meaning.</a:t>
            </a:r>
          </a:p>
          <a:p>
            <a:endParaRPr lang="en-GB" sz="1400" dirty="0">
              <a:solidFill>
                <a:schemeClr val="tx1"/>
              </a:solidFill>
            </a:endParaRPr>
          </a:p>
          <a:p>
            <a:r>
              <a:rPr lang="en-GB" sz="1400" dirty="0">
                <a:solidFill>
                  <a:schemeClr val="tx1"/>
                </a:solidFill>
              </a:rPr>
              <a:t>Students then applied this new vocabulary to extracts from scripture.</a:t>
            </a:r>
          </a:p>
          <a:p>
            <a:endParaRPr lang="en-GB" sz="1400" dirty="0">
              <a:solidFill>
                <a:schemeClr val="tx1"/>
              </a:solidFill>
            </a:endParaRPr>
          </a:p>
        </p:txBody>
      </p:sp>
      <p:pic>
        <p:nvPicPr>
          <p:cNvPr id="7" name="Picture 6" descr="Text, letter&#10;&#10;Description automatically generated">
            <a:extLst>
              <a:ext uri="{FF2B5EF4-FFF2-40B4-BE49-F238E27FC236}">
                <a16:creationId xmlns:a16="http://schemas.microsoft.com/office/drawing/2014/main" id="{AF207A2E-152F-2956-3855-28B31DEBC682}"/>
              </a:ext>
            </a:extLst>
          </p:cNvPr>
          <p:cNvPicPr>
            <a:picLocks noChangeAspect="1"/>
          </p:cNvPicPr>
          <p:nvPr/>
        </p:nvPicPr>
        <p:blipFill>
          <a:blip r:embed="rId3"/>
          <a:stretch>
            <a:fillRect/>
          </a:stretch>
        </p:blipFill>
        <p:spPr>
          <a:xfrm>
            <a:off x="333889" y="0"/>
            <a:ext cx="4505913" cy="6858000"/>
          </a:xfrm>
          <a:prstGeom prst="rect">
            <a:avLst/>
          </a:prstGeom>
        </p:spPr>
      </p:pic>
    </p:spTree>
    <p:extLst>
      <p:ext uri="{BB962C8B-B14F-4D97-AF65-F5344CB8AC3E}">
        <p14:creationId xmlns:p14="http://schemas.microsoft.com/office/powerpoint/2010/main" val="302268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heet of music&#10;&#10;Description automatically generated with low confidence">
            <a:extLst>
              <a:ext uri="{FF2B5EF4-FFF2-40B4-BE49-F238E27FC236}">
                <a16:creationId xmlns:a16="http://schemas.microsoft.com/office/drawing/2014/main" id="{2069602A-05DA-C6C6-31D3-9AD8C3C67EA3}"/>
              </a:ext>
            </a:extLst>
          </p:cNvPr>
          <p:cNvPicPr>
            <a:picLocks noChangeAspect="1"/>
          </p:cNvPicPr>
          <p:nvPr/>
        </p:nvPicPr>
        <p:blipFill>
          <a:blip r:embed="rId2"/>
          <a:stretch>
            <a:fillRect/>
          </a:stretch>
        </p:blipFill>
        <p:spPr>
          <a:xfrm>
            <a:off x="4941999" y="0"/>
            <a:ext cx="4545211" cy="6858000"/>
          </a:xfrm>
          <a:prstGeom prst="rect">
            <a:avLst/>
          </a:prstGeom>
        </p:spPr>
      </p:pic>
      <p:pic>
        <p:nvPicPr>
          <p:cNvPr id="4" name="Picture 3" descr="Text, letter&#10;&#10;Description automatically generated">
            <a:extLst>
              <a:ext uri="{FF2B5EF4-FFF2-40B4-BE49-F238E27FC236}">
                <a16:creationId xmlns:a16="http://schemas.microsoft.com/office/drawing/2014/main" id="{37C2E28E-8020-3E66-E8D9-901533D074C1}"/>
              </a:ext>
            </a:extLst>
          </p:cNvPr>
          <p:cNvPicPr>
            <a:picLocks noChangeAspect="1"/>
          </p:cNvPicPr>
          <p:nvPr/>
        </p:nvPicPr>
        <p:blipFill>
          <a:blip r:embed="rId3"/>
          <a:stretch>
            <a:fillRect/>
          </a:stretch>
        </p:blipFill>
        <p:spPr>
          <a:xfrm>
            <a:off x="381742" y="-32108"/>
            <a:ext cx="4560257" cy="6890108"/>
          </a:xfrm>
          <a:prstGeom prst="rect">
            <a:avLst/>
          </a:prstGeom>
        </p:spPr>
      </p:pic>
      <p:sp>
        <p:nvSpPr>
          <p:cNvPr id="7" name="Rounded Rectangle 6">
            <a:extLst>
              <a:ext uri="{FF2B5EF4-FFF2-40B4-BE49-F238E27FC236}">
                <a16:creationId xmlns:a16="http://schemas.microsoft.com/office/drawing/2014/main" id="{47307570-A011-7C53-0DCD-9FF8DBBA1FF6}"/>
              </a:ext>
            </a:extLst>
          </p:cNvPr>
          <p:cNvSpPr/>
          <p:nvPr/>
        </p:nvSpPr>
        <p:spPr>
          <a:xfrm>
            <a:off x="9487210" y="331304"/>
            <a:ext cx="2345326" cy="6405137"/>
          </a:xfrm>
          <a:prstGeom prst="roundRect">
            <a:avLst>
              <a:gd name="adj" fmla="val 11334"/>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dirty="0">
                <a:solidFill>
                  <a:schemeClr val="tx1"/>
                </a:solidFill>
              </a:rPr>
              <a:t>As part of the focus upon religious responses to the climate emergency, and the Problem of Evil, students complete a carousel style activity to explore four Christian responses. We emphasise the diversity within the tradition and the fact that not </a:t>
            </a:r>
            <a:r>
              <a:rPr lang="en-GB" sz="1400" b="1" dirty="0">
                <a:solidFill>
                  <a:schemeClr val="tx1"/>
                </a:solidFill>
              </a:rPr>
              <a:t>all </a:t>
            </a:r>
            <a:r>
              <a:rPr lang="en-GB" sz="1400" dirty="0">
                <a:solidFill>
                  <a:schemeClr val="tx1"/>
                </a:solidFill>
              </a:rPr>
              <a:t>Christians/ denominations share the same ideas. Homogenous is a key word that we keep using. The student work on the left-hand side had this as their feedback, and then adjusted the wording of their work.</a:t>
            </a:r>
          </a:p>
          <a:p>
            <a:endParaRPr lang="en-GB" sz="1400" dirty="0">
              <a:solidFill>
                <a:schemeClr val="tx1"/>
              </a:solidFill>
            </a:endParaRPr>
          </a:p>
          <a:p>
            <a:r>
              <a:rPr lang="en-GB" sz="1400" dirty="0">
                <a:solidFill>
                  <a:schemeClr val="tx1"/>
                </a:solidFill>
              </a:rPr>
              <a:t>The written response is a question about the Problem of Evil but framed from the perspective of the climate emergency. </a:t>
            </a:r>
          </a:p>
        </p:txBody>
      </p:sp>
    </p:spTree>
    <p:extLst>
      <p:ext uri="{BB962C8B-B14F-4D97-AF65-F5344CB8AC3E}">
        <p14:creationId xmlns:p14="http://schemas.microsoft.com/office/powerpoint/2010/main" val="2445452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linedrawing&#10;&#10;Description automatically generated">
            <a:extLst>
              <a:ext uri="{FF2B5EF4-FFF2-40B4-BE49-F238E27FC236}">
                <a16:creationId xmlns:a16="http://schemas.microsoft.com/office/drawing/2014/main" id="{24DDAA3A-2C5F-90C9-A50D-1C328F4DAB81}"/>
              </a:ext>
            </a:extLst>
          </p:cNvPr>
          <p:cNvPicPr>
            <a:picLocks noChangeAspect="1"/>
          </p:cNvPicPr>
          <p:nvPr/>
        </p:nvPicPr>
        <p:blipFill rotWithShape="1">
          <a:blip r:embed="rId2"/>
          <a:srcRect t="-1" b="43171"/>
          <a:stretch/>
        </p:blipFill>
        <p:spPr>
          <a:xfrm>
            <a:off x="399294" y="645283"/>
            <a:ext cx="5617042" cy="4386869"/>
          </a:xfrm>
          <a:prstGeom prst="rect">
            <a:avLst/>
          </a:prstGeom>
        </p:spPr>
      </p:pic>
      <p:pic>
        <p:nvPicPr>
          <p:cNvPr id="11" name="Picture 10" descr="Diagram&#10;&#10;Description automatically generated">
            <a:extLst>
              <a:ext uri="{FF2B5EF4-FFF2-40B4-BE49-F238E27FC236}">
                <a16:creationId xmlns:a16="http://schemas.microsoft.com/office/drawing/2014/main" id="{1AB0EEB9-0551-010A-A484-23510296E4C1}"/>
              </a:ext>
            </a:extLst>
          </p:cNvPr>
          <p:cNvPicPr>
            <a:picLocks noChangeAspect="1"/>
          </p:cNvPicPr>
          <p:nvPr/>
        </p:nvPicPr>
        <p:blipFill>
          <a:blip r:embed="rId3"/>
          <a:stretch>
            <a:fillRect/>
          </a:stretch>
        </p:blipFill>
        <p:spPr>
          <a:xfrm>
            <a:off x="5975388" y="121559"/>
            <a:ext cx="6216612" cy="5979789"/>
          </a:xfrm>
          <a:prstGeom prst="rect">
            <a:avLst/>
          </a:prstGeom>
        </p:spPr>
      </p:pic>
      <p:sp>
        <p:nvSpPr>
          <p:cNvPr id="2" name="Rounded Rectangle 1">
            <a:extLst>
              <a:ext uri="{FF2B5EF4-FFF2-40B4-BE49-F238E27FC236}">
                <a16:creationId xmlns:a16="http://schemas.microsoft.com/office/drawing/2014/main" id="{CA953F62-2713-F0E2-F6E2-4D068E1FC55E}"/>
              </a:ext>
            </a:extLst>
          </p:cNvPr>
          <p:cNvSpPr/>
          <p:nvPr/>
        </p:nvSpPr>
        <p:spPr>
          <a:xfrm>
            <a:off x="359463" y="5297968"/>
            <a:ext cx="11473073" cy="1438473"/>
          </a:xfrm>
          <a:prstGeom prst="roundRect">
            <a:avLst>
              <a:gd name="adj" fmla="val 11334"/>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400" dirty="0">
                <a:solidFill>
                  <a:schemeClr val="tx1"/>
                </a:solidFill>
              </a:rPr>
              <a:t>When comparing the initial drawings designed by the students and their final artistic response, it was clear that many focussed more on the unity between humans and the planets in their final response. </a:t>
            </a:r>
          </a:p>
          <a:p>
            <a:endParaRPr lang="en-GB" sz="1400" dirty="0">
              <a:solidFill>
                <a:schemeClr val="tx1"/>
              </a:solidFill>
            </a:endParaRPr>
          </a:p>
          <a:p>
            <a:r>
              <a:rPr lang="en-GB" sz="1400" dirty="0">
                <a:solidFill>
                  <a:schemeClr val="tx1"/>
                </a:solidFill>
              </a:rPr>
              <a:t>I selected these two responses, as the student’s poem in the first image is incredibly poignant and accompanied by a drawing showing some humans destroying the planet with factories, and others trying to save it with trees and wind turbines. The second image shows humans trying to fix the planets, by filling in the cracks, and giving the damaged earth love and a plaster. </a:t>
            </a:r>
          </a:p>
        </p:txBody>
      </p:sp>
    </p:spTree>
    <p:extLst>
      <p:ext uri="{BB962C8B-B14F-4D97-AF65-F5344CB8AC3E}">
        <p14:creationId xmlns:p14="http://schemas.microsoft.com/office/powerpoint/2010/main" val="903211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2035</TotalTime>
  <Words>627</Words>
  <Application>Microsoft Macintosh PowerPoint</Application>
  <PresentationFormat>Widescreen</PresentationFormat>
  <Paragraphs>29</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Wright</dc:creator>
  <cp:lastModifiedBy>Rebecca Wright</cp:lastModifiedBy>
  <cp:revision>11</cp:revision>
  <dcterms:created xsi:type="dcterms:W3CDTF">2022-07-10T19:59:03Z</dcterms:created>
  <dcterms:modified xsi:type="dcterms:W3CDTF">2022-07-20T19:16:56Z</dcterms:modified>
</cp:coreProperties>
</file>